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70" r:id="rId11"/>
    <p:sldId id="269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3648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6510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4357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2195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8169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1168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61500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6142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957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614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337989A-33FB-4B27-85CB-0C99726C874C}" type="datetime1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9649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4E6C2-0152-43DE-B61F-2E64A258D51C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56A3977-A705-44B1-85DE-8E786BE9366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7113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141" y="2467428"/>
            <a:ext cx="89801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>
                <a:solidFill>
                  <a:prstClr val="black"/>
                </a:solidFill>
                <a:latin typeface="Book Antiqua" panose="02040602050305030304" pitchFamily="18" charset="0"/>
              </a:rPr>
              <a:t>TITLE OF THE TOPIC- CLASS 1 &amp; CLASS II CAVITY PREPERATION FOR AMALGAM</a:t>
            </a:r>
            <a:endParaRPr lang="en-US" sz="2800" dirty="0">
              <a:solidFill>
                <a:prstClr val="black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8514" y="5229808"/>
            <a:ext cx="1139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DEPARTMENT OF – CONSERVATIVE DENTISTRY AND ENDODONTICS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795863-2509-495E-A4D3-2D1EB08AA32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458459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04685" y="2902857"/>
            <a:ext cx="92310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Write a short note on simple box preparation.</a:t>
            </a:r>
          </a:p>
          <a:p>
            <a:r>
              <a:rPr lang="en-US" sz="2400" dirty="0"/>
              <a:t>2. Write in brief about cusp capping.</a:t>
            </a:r>
          </a:p>
          <a:p>
            <a:r>
              <a:rPr lang="en-US" sz="2400" dirty="0"/>
              <a:t>3. Short note on slot preparation.</a:t>
            </a:r>
          </a:p>
          <a:p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65702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BOOK WITH EDITION AND PAGE NUMBERS </a:t>
            </a:r>
            <a:b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ARTICLE ARE TO BE MENTIONED IF NEEDED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7FBA6F5-439B-989C-F49C-B97FD1F14CE1}"/>
              </a:ext>
            </a:extLst>
          </p:cNvPr>
          <p:cNvSpPr txBox="1"/>
          <p:nvPr/>
        </p:nvSpPr>
        <p:spPr>
          <a:xfrm>
            <a:off x="1451579" y="2493220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STURDEVANTS 7TH EDITION </a:t>
            </a:r>
          </a:p>
        </p:txBody>
      </p:sp>
    </p:spTree>
    <p:extLst>
      <p:ext uri="{BB962C8B-B14F-4D97-AF65-F5344CB8AC3E}">
        <p14:creationId xmlns:p14="http://schemas.microsoft.com/office/powerpoint/2010/main" xmlns="" val="733394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4760686"/>
            <a:ext cx="10831286" cy="1414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089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609603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3912857"/>
              </p:ext>
            </p:extLst>
          </p:nvPr>
        </p:nvGraphicFramePr>
        <p:xfrm>
          <a:off x="711201" y="2612570"/>
          <a:ext cx="10232570" cy="1817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665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4459236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  <a:gridCol w="3072669">
                  <a:extLst>
                    <a:ext uri="{9D8B030D-6E8A-4147-A177-3AD203B41FA5}">
                      <a16:colId xmlns:a16="http://schemas.microsoft.com/office/drawing/2014/main" xmlns="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Core areas*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r>
                        <a:rPr lang="en-US" baseline="0" dirty="0"/>
                        <a:t> 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 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Psychomotor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Armamentarium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729749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6343" y="4743275"/>
            <a:ext cx="82876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*Subtopic of importance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**  Cognitive, Psychomotor   or Affective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# Must know , Nice to know  &amp; Desire to know </a:t>
            </a:r>
          </a:p>
          <a:p>
            <a:r>
              <a:rPr lang="en-US" sz="2800" dirty="0"/>
              <a:t>( Table to be prepared as per the above format )</a:t>
            </a:r>
          </a:p>
        </p:txBody>
      </p:sp>
      <p:sp>
        <p:nvSpPr>
          <p:cNvPr id="4" name="Rectangle 3"/>
          <p:cNvSpPr/>
          <p:nvPr/>
        </p:nvSpPr>
        <p:spPr>
          <a:xfrm>
            <a:off x="1175656" y="187876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A904F7C-A831-0AD9-CBEB-8ADF9280C0A1}"/>
              </a:ext>
            </a:extLst>
          </p:cNvPr>
          <p:cNvSpPr txBox="1"/>
          <p:nvPr/>
        </p:nvSpPr>
        <p:spPr>
          <a:xfrm>
            <a:off x="1539551" y="1222310"/>
            <a:ext cx="797767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CONTENTS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SIMPLE BOX PREPARATION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SLOT PREPARATION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CONSERVATIVE DESIGNS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MODIFICATIONS TO PRESERVE AESTHETICS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MODIFICATIONS OF ROTATED TEETH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ADJOINING RESTORATIONS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MODIFICATIONS FOR ABUTMENT TOOTH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CUSP CAPPING</a:t>
            </a:r>
          </a:p>
        </p:txBody>
      </p:sp>
    </p:spTree>
    <p:extLst>
      <p:ext uri="{BB962C8B-B14F-4D97-AF65-F5344CB8AC3E}">
        <p14:creationId xmlns:p14="http://schemas.microsoft.com/office/powerpoint/2010/main" xmlns="" val="1531808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16B3490-B85E-6CFF-9F4B-E3CECB208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772" y="1158834"/>
            <a:ext cx="4255377" cy="6401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21F402C-6A36-235A-6922-141EC8AA2F59}"/>
              </a:ext>
            </a:extLst>
          </p:cNvPr>
          <p:cNvSpPr txBox="1"/>
          <p:nvPr/>
        </p:nvSpPr>
        <p:spPr>
          <a:xfrm>
            <a:off x="2211355" y="2212730"/>
            <a:ext cx="762311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consists of only a proximal box preparation without an occlusal step and minimum facial and lingual extensions 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is indicated for a small proximal carious lesions in the absence of occlusal caries , moderate proximal caries, when there is narrow inter-proximal contact.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facial and lingual walls converge occlusally to provide retention form.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For added retention </a:t>
            </a:r>
            <a:r>
              <a:rPr lang="en-US" sz="2400" dirty="0" err="1"/>
              <a:t>axiopulpal</a:t>
            </a:r>
            <a:r>
              <a:rPr lang="en-US" sz="2400" dirty="0"/>
              <a:t> grooves are placed gingivally.</a:t>
            </a:r>
          </a:p>
        </p:txBody>
      </p:sp>
    </p:spTree>
    <p:extLst>
      <p:ext uri="{BB962C8B-B14F-4D97-AF65-F5344CB8AC3E}">
        <p14:creationId xmlns:p14="http://schemas.microsoft.com/office/powerpoint/2010/main" xmlns="" val="914505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CDC0203-BD14-C9E5-7BD7-3D4F64D7A46E}"/>
              </a:ext>
            </a:extLst>
          </p:cNvPr>
          <p:cNvSpPr txBox="1"/>
          <p:nvPr/>
        </p:nvSpPr>
        <p:spPr>
          <a:xfrm>
            <a:off x="1716833" y="1066123"/>
            <a:ext cx="6102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SLOT PREPARATION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2288E15-003D-C1A6-91A7-9C4895E8B986}"/>
              </a:ext>
            </a:extLst>
          </p:cNvPr>
          <p:cNvSpPr txBox="1"/>
          <p:nvPr/>
        </p:nvSpPr>
        <p:spPr>
          <a:xfrm>
            <a:off x="2379304" y="2066930"/>
            <a:ext cx="717524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It is similar to class V amalgam cavity preparation except that it is done on the proximal surface of the tooth. It is indicated in proximal root surface caries with gingival recession. 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design is similar to that of the slot preparation except it is approached from the facial aspect without disturbing the contact area. </a:t>
            </a:r>
          </a:p>
        </p:txBody>
      </p:sp>
    </p:spTree>
    <p:extLst>
      <p:ext uri="{BB962C8B-B14F-4D97-AF65-F5344CB8AC3E}">
        <p14:creationId xmlns:p14="http://schemas.microsoft.com/office/powerpoint/2010/main" xmlns="" val="1419182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549E26C-39C9-87E0-4431-A1B101758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349" y="897577"/>
            <a:ext cx="4017612" cy="6401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0A49B7C-6882-C036-C643-9A7FD63FE9B2}"/>
              </a:ext>
            </a:extLst>
          </p:cNvPr>
          <p:cNvSpPr txBox="1"/>
          <p:nvPr/>
        </p:nvSpPr>
        <p:spPr>
          <a:xfrm>
            <a:off x="2118048" y="2200478"/>
            <a:ext cx="701662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is recommended in all posterior teeth where caries incidence is very low and all occlusal pits and fissures are not involved.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 The conservative design preserves all the remaining sound tooth structures such as transverse ridge or oblique ridge and thereby protects the </a:t>
            </a:r>
            <a:r>
              <a:rPr lang="en-US" sz="2400" dirty="0" err="1"/>
              <a:t>cuspal</a:t>
            </a:r>
            <a:r>
              <a:rPr lang="en-US" sz="2400" dirty="0"/>
              <a:t> strength .</a:t>
            </a:r>
          </a:p>
        </p:txBody>
      </p:sp>
    </p:spTree>
    <p:extLst>
      <p:ext uri="{BB962C8B-B14F-4D97-AF65-F5344CB8AC3E}">
        <p14:creationId xmlns:p14="http://schemas.microsoft.com/office/powerpoint/2010/main" xmlns="" val="2221492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2E564EE-707E-00BD-248D-5A426672A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177" y="1056198"/>
            <a:ext cx="6480610" cy="6401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F04CAD9-F68E-D55E-0CAE-8555FA7388FA}"/>
              </a:ext>
            </a:extLst>
          </p:cNvPr>
          <p:cNvSpPr txBox="1"/>
          <p:nvPr/>
        </p:nvSpPr>
        <p:spPr>
          <a:xfrm>
            <a:off x="1987420" y="2164616"/>
            <a:ext cx="719390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To preserve the esthetics in the critical area during a </a:t>
            </a:r>
            <a:r>
              <a:rPr lang="en-US" sz="2400" dirty="0" err="1"/>
              <a:t>mesio</a:t>
            </a:r>
            <a:r>
              <a:rPr lang="en-US" sz="2400" dirty="0"/>
              <a:t>-occlusal cavity preparation , the facial wall of the mesial box should be prepared straight , </a:t>
            </a:r>
            <a:r>
              <a:rPr lang="en-US" sz="2400" dirty="0" err="1"/>
              <a:t>i.e</a:t>
            </a:r>
            <a:r>
              <a:rPr lang="en-US" sz="2400" dirty="0"/>
              <a:t> parallel to the long axis of the tooth rather than gingivally divergent 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Another modification is to avoid breaking the facial contact whenever caries is limited only to the </a:t>
            </a:r>
            <a:r>
              <a:rPr lang="en-US" sz="2400" dirty="0" err="1"/>
              <a:t>mesio</a:t>
            </a:r>
            <a:r>
              <a:rPr lang="en-US" sz="2400" dirty="0"/>
              <a:t>-lingual </a:t>
            </a:r>
            <a:r>
              <a:rPr lang="en-US" sz="2400" dirty="0" err="1"/>
              <a:t>embrassure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7616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07A0DDA-CD29-B901-C7C9-542D53D10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325" y="1140173"/>
            <a:ext cx="5724640" cy="6401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1D9EF00-DF61-8DE6-8582-60F31A6F1996}"/>
              </a:ext>
            </a:extLst>
          </p:cNvPr>
          <p:cNvSpPr txBox="1"/>
          <p:nvPr/>
        </p:nvSpPr>
        <p:spPr>
          <a:xfrm>
            <a:off x="1894114" y="2598003"/>
            <a:ext cx="61022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Depending on the degree of rotation , the proximal box is displaced facially or lingually.</a:t>
            </a:r>
          </a:p>
        </p:txBody>
      </p:sp>
    </p:spTree>
    <p:extLst>
      <p:ext uri="{BB962C8B-B14F-4D97-AF65-F5344CB8AC3E}">
        <p14:creationId xmlns:p14="http://schemas.microsoft.com/office/powerpoint/2010/main" xmlns="" val="1863466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06400" y="277813"/>
            <a:ext cx="11393714" cy="146390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A2A0343-40CB-E9D0-BA0A-2CF633B331E4}"/>
              </a:ext>
            </a:extLst>
          </p:cNvPr>
          <p:cNvSpPr txBox="1"/>
          <p:nvPr/>
        </p:nvSpPr>
        <p:spPr>
          <a:xfrm>
            <a:off x="1576873" y="1808022"/>
            <a:ext cx="853751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Several modifications have been proposed for in class II cavity design for amalgam restorations . These modifications are changes from the classic preparation design . They are indicated for those situations which are not ideal. Modifications are based on following factors: </a:t>
            </a:r>
          </a:p>
          <a:p>
            <a:r>
              <a:rPr lang="en-US" sz="2400" dirty="0"/>
              <a:t>1.	Extent of caries</a:t>
            </a:r>
          </a:p>
          <a:p>
            <a:r>
              <a:rPr lang="en-US" sz="2400" dirty="0"/>
              <a:t>2.	Location of proximal caries and relationship of adjoining teeth </a:t>
            </a:r>
          </a:p>
          <a:p>
            <a:r>
              <a:rPr lang="en-US" sz="2400" dirty="0"/>
              <a:t>3.	Esthetic considerations </a:t>
            </a:r>
          </a:p>
          <a:p>
            <a:r>
              <a:rPr lang="en-US" sz="2400" dirty="0"/>
              <a:t>4.	Involvement of several surfaces on the same tooth</a:t>
            </a:r>
          </a:p>
          <a:p>
            <a:r>
              <a:rPr lang="en-US" sz="2400" dirty="0"/>
              <a:t>5.	Prosthetic considerations </a:t>
            </a:r>
          </a:p>
        </p:txBody>
      </p:sp>
    </p:spTree>
    <p:extLst>
      <p:ext uri="{BB962C8B-B14F-4D97-AF65-F5344CB8AC3E}">
        <p14:creationId xmlns:p14="http://schemas.microsoft.com/office/powerpoint/2010/main" xmlns="" val="33573866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469</Words>
  <Application>Microsoft Office PowerPoint</Application>
  <PresentationFormat>Custom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Gallery</vt:lpstr>
      <vt:lpstr>Slide 1</vt:lpstr>
      <vt:lpstr>Specific learning Objectives </vt:lpstr>
      <vt:lpstr>Slide 3</vt:lpstr>
      <vt:lpstr>Slide 4</vt:lpstr>
      <vt:lpstr>Slide 5</vt:lpstr>
      <vt:lpstr>Slide 6</vt:lpstr>
      <vt:lpstr>Slide 7</vt:lpstr>
      <vt:lpstr>Slide 8</vt:lpstr>
      <vt:lpstr>TAKE HOME MESSEGE/ FOR THE TOPIC COVERED (SUMMARY)  </vt:lpstr>
      <vt:lpstr>Question &amp; Answer Session</vt:lpstr>
      <vt:lpstr>REFERENCES  NAME OF THE BOOK WITH EDITION AND PAGE NUMBERS   ARTICLE ARE TO BE MENTIONED IF NEEDED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Monika Vidhani</dc:creator>
  <cp:lastModifiedBy>test</cp:lastModifiedBy>
  <cp:revision>4</cp:revision>
  <dcterms:created xsi:type="dcterms:W3CDTF">2022-09-11T16:02:25Z</dcterms:created>
  <dcterms:modified xsi:type="dcterms:W3CDTF">2023-04-18T06:56:12Z</dcterms:modified>
</cp:coreProperties>
</file>